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14632571"/>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a:solidFill>
                            <a:srgbClr val="002060"/>
                          </a:solidFill>
                          <a:latin typeface="Times New Roman" panose="02020603050405020304" pitchFamily="18" charset="0"/>
                          <a:cs typeface="Times New Roman" panose="02020603050405020304" pitchFamily="18" charset="0"/>
                        </a:rPr>
                        <a:t>146</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sng"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kk-KZ" altLang="ru-RU" sz="1200" b="1" dirty="0">
                <a:latin typeface="Times New Roman" panose="02020603050405020304" pitchFamily="18" charset="0"/>
                <a:cs typeface="Times New Roman" panose="02020603050405020304" pitchFamily="18" charset="0"/>
              </a:rPr>
              <a:t>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26 </a:t>
            </a:r>
            <a:r>
              <a:rPr lang="ru-RU" altLang="ru-RU" sz="1200" b="1" dirty="0" err="1">
                <a:latin typeface="Times New Roman" panose="02020603050405020304" pitchFamily="18" charset="0"/>
                <a:cs typeface="Times New Roman" panose="02020603050405020304" pitchFamily="18" charset="0"/>
              </a:rPr>
              <a:t>мамырдағы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жай-күйі</a:t>
            </a:r>
          </a:p>
        </p:txBody>
      </p:sp>
      <p:sp>
        <p:nvSpPr>
          <p:cNvPr id="15" name="Прямоугольник 14"/>
          <p:cNvSpPr/>
          <p:nvPr/>
        </p:nvSpPr>
        <p:spPr>
          <a:xfrm>
            <a:off x="4952999" y="114302"/>
            <a:ext cx="4808537" cy="2462213"/>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27 мамырға </a:t>
            </a:r>
            <a:r>
              <a:rPr lang="kk-KZ" altLang="ru-RU" sz="1100" b="1" dirty="0">
                <a:solidFill>
                  <a:srgbClr val="000000"/>
                </a:solidFill>
                <a:latin typeface="Times New Roman" panose="02020603050405020304" pitchFamily="18" charset="0"/>
                <a:cs typeface="Times New Roman" panose="02020603050405020304" pitchFamily="18" charset="0"/>
              </a:rPr>
              <a:t>ауа райы болжамы </a:t>
            </a:r>
          </a:p>
          <a:p>
            <a:pPr lvl="0" algn="ctr"/>
            <a:r>
              <a:rPr lang="kk-KZ" altLang="ru-RU" sz="1100" b="1" dirty="0">
                <a:solidFill>
                  <a:srgbClr val="000000"/>
                </a:solidFill>
                <a:latin typeface="Times New Roman" panose="02020603050405020304" pitchFamily="18" charset="0"/>
                <a:cs typeface="Times New Roman" panose="02020603050405020304" pitchFamily="18" charset="0"/>
              </a:rPr>
              <a:t>26 мамыр сағ. </a:t>
            </a:r>
            <a:r>
              <a:rPr lang="ru-RU" altLang="ru-RU" sz="1100" b="1" dirty="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27 мамыр сағ. </a:t>
            </a:r>
            <a:r>
              <a:rPr lang="ru-RU" altLang="ru-RU" sz="1100" b="1" dirty="0">
                <a:solidFill>
                  <a:srgbClr val="000000"/>
                </a:solidFill>
                <a:latin typeface="Times New Roman" panose="02020603050405020304" pitchFamily="18" charset="0"/>
                <a:cs typeface="Times New Roman" panose="02020603050405020304" pitchFamily="18" charset="0"/>
              </a:rPr>
              <a:t>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Көшпелі бұлтты, жаңбыр, найзағай, дауыл. Жел батыстан соғады, күші 9-14, күндіз екпіні 15-20 м/с. Ауаның температурасы түнде 16-18, күндіз 27-29 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Түнде 28 мамырға ауа райы болжамы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27 мамыр сағ. </a:t>
            </a:r>
            <a:r>
              <a:rPr lang="ru-RU" altLang="ru-RU" sz="1200" b="1" dirty="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28 мамыр сағ. </a:t>
            </a:r>
            <a:r>
              <a:rPr lang="ru-RU" altLang="ru-RU" sz="1200" b="1" dirty="0">
                <a:solidFill>
                  <a:srgbClr val="000000"/>
                </a:solidFill>
                <a:latin typeface="Times New Roman" panose="02020603050405020304" pitchFamily="18" charset="0"/>
                <a:cs typeface="Times New Roman" panose="02020603050405020304" pitchFamily="18" charset="0"/>
              </a:rPr>
              <a:t>08-ге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Көшпелі бұлтты, </a:t>
            </a:r>
            <a:r>
              <a:rPr lang="kk-KZ" sz="1200" dirty="0">
                <a:solidFill>
                  <a:prstClr val="black"/>
                </a:solidFill>
                <a:latin typeface="Times New Roman" panose="02020603050405020304" pitchFamily="18" charset="0"/>
                <a:cs typeface="Times New Roman" panose="02020603050405020304" pitchFamily="18" charset="0"/>
              </a:rPr>
              <a:t>жаңбыр, найзағай</a:t>
            </a:r>
            <a:r>
              <a:rPr lang="kk-KZ" sz="1200" dirty="0">
                <a:latin typeface="Times New Roman" panose="02020603050405020304" pitchFamily="18" charset="0"/>
                <a:cs typeface="Times New Roman" panose="02020603050405020304" pitchFamily="18" charset="0"/>
              </a:rPr>
              <a:t>. Жел батыстан, күші 9-14 м/с. Ауаның температурасы 14-16 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1704" y="2958122"/>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Метеорологиялық</a:t>
            </a:r>
            <a:r>
              <a:rPr lang="ru-RU" sz="1200" dirty="0">
                <a:solidFill>
                  <a:schemeClr val="tx1"/>
                </a:solidFill>
                <a:latin typeface="Times New Roman" pitchFamily="18" charset="0"/>
                <a:cs typeface="Times New Roman" pitchFamily="18" charset="0"/>
              </a:rPr>
              <a:t>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a:solidFill>
                  <a:schemeClr val="tx1"/>
                </a:solidFill>
                <a:latin typeface="Times New Roman" pitchFamily="18" charset="0"/>
                <a:cs typeface="Times New Roman" pitchFamily="18" charset="0"/>
              </a:rPr>
              <a:t>сейілуіне</a:t>
            </a:r>
            <a:r>
              <a:rPr lang="ru-RU" sz="1200" b="1"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бойынша</a:t>
            </a:r>
            <a:r>
              <a:rPr lang="ru-RU" sz="1200" dirty="0">
                <a:solidFill>
                  <a:schemeClr val="tx1"/>
                </a:solidFill>
                <a:latin typeface="Times New Roman" pitchFamily="18" charset="0"/>
                <a:cs typeface="Times New Roman" pitchFamily="18" charset="0"/>
              </a:rPr>
              <a:t> 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a:solidFill>
                  <a:schemeClr val="tx1"/>
                </a:solidFill>
                <a:latin typeface="Times New Roman" pitchFamily="18" charset="0"/>
                <a:cs typeface="Times New Roman" pitchFamily="18" charset="0"/>
              </a:rPr>
              <a:t>төмен</a:t>
            </a:r>
            <a:r>
              <a:rPr lang="ru-RU" sz="1200" dirty="0">
                <a:solidFill>
                  <a:schemeClr val="tx1"/>
                </a:solidFill>
                <a:latin typeface="Times New Roman" pitchFamily="18" charset="0"/>
                <a:cs typeface="Times New Roman" pitchFamily="18" charset="0"/>
              </a:rPr>
              <a:t>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59405682"/>
              </p:ext>
            </p:extLst>
          </p:nvPr>
        </p:nvGraphicFramePr>
        <p:xfrm>
          <a:off x="5026096" y="4531958"/>
          <a:ext cx="4691064" cy="189685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29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54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1448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2636156618"/>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a:latin typeface="Times New Roman" panose="02020603050405020304" pitchFamily="18" charset="0"/>
                          <a:cs typeface="Times New Roman" panose="02020603050405020304" pitchFamily="18" charset="0"/>
                          <a:hlinkClick r:id="rId3"/>
                        </a:rPr>
                        <a:t>omp_kzo@meteo.kz</a:t>
                      </a:r>
                      <a:br>
                        <a:rPr lang="ru-RU" altLang="x-none" sz="800" b="0" dirty="0">
                          <a:latin typeface="Times New Roman" panose="02020603050405020304" pitchFamily="18" charset="0"/>
                          <a:cs typeface="Times New Roman" panose="02020603050405020304" pitchFamily="18" charset="0"/>
                        </a:rPr>
                      </a:br>
                      <a:r>
                        <a:rPr lang="ru-RU" altLang="x-none" sz="800" b="0" dirty="0" err="1">
                          <a:latin typeface="Times New Roman" panose="02020603050405020304" pitchFamily="18" charset="0"/>
                          <a:cs typeface="Times New Roman" panose="02020603050405020304" pitchFamily="18" charset="0"/>
                        </a:rPr>
                        <a:t>Жолм</a:t>
                      </a:r>
                      <a:r>
                        <a:rPr lang="kk-KZ" altLang="x-none" sz="800" b="0" dirty="0">
                          <a:latin typeface="Times New Roman" panose="02020603050405020304" pitchFamily="18" charset="0"/>
                          <a:cs typeface="Times New Roman" panose="02020603050405020304" pitchFamily="18" charset="0"/>
                        </a:rPr>
                        <a:t>ұ</a:t>
                      </a:r>
                      <a:r>
                        <a:rPr lang="ru-RU" altLang="x-none" sz="800" b="0" dirty="0" err="1">
                          <a:latin typeface="Times New Roman" panose="02020603050405020304" pitchFamily="18" charset="0"/>
                          <a:cs typeface="Times New Roman" panose="02020603050405020304" pitchFamily="18" charset="0"/>
                        </a:rPr>
                        <a:t>рат</a:t>
                      </a:r>
                      <a:r>
                        <a:rPr lang="ru-RU" altLang="x-none" sz="800" b="0" baseline="0" dirty="0">
                          <a:latin typeface="Times New Roman" panose="02020603050405020304" pitchFamily="18" charset="0"/>
                          <a:cs typeface="Times New Roman" panose="02020603050405020304" pitchFamily="18" charset="0"/>
                        </a:rPr>
                        <a:t> Ж</a:t>
                      </a:r>
                      <a:r>
                        <a:rPr lang="ru-RU" altLang="x-none" sz="800" b="0" dirty="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17765</TotalTime>
  <Words>601</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4311</cp:revision>
  <cp:lastPrinted>2021-07-01T07:38:07Z</cp:lastPrinted>
  <dcterms:created xsi:type="dcterms:W3CDTF">2018-03-27T06:03:00Z</dcterms:created>
  <dcterms:modified xsi:type="dcterms:W3CDTF">2026-05-26T06:52:15Z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